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6858000" cy="9144000"/>
  <p:embeddedFontLst>
    <p:embeddedFont>
      <p:font typeface="Poppins"/>
      <p:regular r:id="rId9"/>
      <p:bold r:id="rId10"/>
      <p:italic r:id="rId11"/>
      <p:boldItalic r:id="rId12"/>
    </p:embeddedFont>
    <p:embeddedFont>
      <p:font typeface="Happy Monkey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9CB715C-24C3-4883-9F25-8F8A28A22885}">
  <a:tblStyle styleId="{59CB715C-24C3-4883-9F25-8F8A28A2288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3" Type="http://schemas.openxmlformats.org/officeDocument/2006/relationships/font" Target="fonts/HappyMonkey-regular.fntdata"/><Relationship Id="rId12" Type="http://schemas.openxmlformats.org/officeDocument/2006/relationships/font" Target="fonts/Poppins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oppins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6788" y="1143000"/>
            <a:ext cx="23844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236788" y="1143000"/>
            <a:ext cx="23844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:notes"/>
          <p:cNvSpPr/>
          <p:nvPr>
            <p:ph idx="2" type="sldImg"/>
          </p:nvPr>
        </p:nvSpPr>
        <p:spPr>
          <a:xfrm>
            <a:off x="2236788" y="1143000"/>
            <a:ext cx="23844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567160" y="2168421"/>
            <a:ext cx="6638079" cy="6995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-760373" y="6142052"/>
            <a:ext cx="12586970" cy="14856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3797815" y="4719811"/>
            <a:ext cx="12586970" cy="43301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582930" y="3124624"/>
            <a:ext cx="6606540" cy="21560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165860" y="5699760"/>
            <a:ext cx="5440680" cy="257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13966" y="6463454"/>
            <a:ext cx="6606540" cy="19977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13966" y="4263180"/>
            <a:ext cx="6606540" cy="220027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330598" y="3441278"/>
            <a:ext cx="2907903" cy="9737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3368040" y="3441278"/>
            <a:ext cx="2907904" cy="9737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388620" y="2251499"/>
            <a:ext cx="3434160" cy="9383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388620" y="3189817"/>
            <a:ext cx="3434160" cy="5795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3948273" y="2251499"/>
            <a:ext cx="3435509" cy="9383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3948273" y="3189817"/>
            <a:ext cx="3435509" cy="57952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388620" y="400472"/>
            <a:ext cx="2557066" cy="17043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038792" y="400474"/>
            <a:ext cx="4344988" cy="8584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388620" y="2104814"/>
            <a:ext cx="2557066" cy="68802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523445" y="7040880"/>
            <a:ext cx="4663440" cy="8312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523445" y="898738"/>
            <a:ext cx="4663440" cy="6035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523445" y="7872096"/>
            <a:ext cx="4663440" cy="1180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3886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655570" y="9322648"/>
            <a:ext cx="24612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5570220" y="9322648"/>
            <a:ext cx="1813560" cy="535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alan.mills@usd497.org" TargetMode="External"/><Relationship Id="rId4" Type="http://schemas.openxmlformats.org/officeDocument/2006/relationships/image" Target="../media/image6.png"/><Relationship Id="rId5" Type="http://schemas.openxmlformats.org/officeDocument/2006/relationships/image" Target="../media/image1.jpg"/><Relationship Id="rId6" Type="http://schemas.openxmlformats.org/officeDocument/2006/relationships/image" Target="../media/image4.png"/><Relationship Id="rId7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5.jpg"/><Relationship Id="rId5" Type="http://schemas.openxmlformats.org/officeDocument/2006/relationships/hyperlink" Target="https://www.dictionary.com/browse/imperative?s=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909125" y="7536426"/>
            <a:ext cx="3960300" cy="1005600"/>
          </a:xfrm>
          <a:prstGeom prst="roundRect">
            <a:avLst>
              <a:gd fmla="val 16667" name="adj"/>
            </a:avLst>
          </a:prstGeom>
          <a:solidFill>
            <a:srgbClr val="4779B8"/>
          </a:soli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388620" y="332960"/>
            <a:ext cx="6995160" cy="1431235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2019300" y="277375"/>
            <a:ext cx="55734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500">
                <a:solidFill>
                  <a:schemeClr val="lt1"/>
                </a:solidFill>
                <a:latin typeface="Happy Monkey"/>
                <a:ea typeface="Happy Monkey"/>
                <a:cs typeface="Happy Monkey"/>
                <a:sym typeface="Happy Monkey"/>
              </a:rPr>
              <a:t>Social Studies</a:t>
            </a:r>
            <a:endParaRPr sz="550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91" name="Google Shape;91;p13"/>
          <p:cNvSpPr/>
          <p:nvPr/>
        </p:nvSpPr>
        <p:spPr>
          <a:xfrm rot="-5400000">
            <a:off x="1023862" y="852300"/>
            <a:ext cx="476819" cy="1172819"/>
          </a:xfrm>
          <a:prstGeom prst="chevron">
            <a:avLst>
              <a:gd fmla="val 50000" name="adj"/>
            </a:avLst>
          </a:prstGeom>
          <a:solidFill>
            <a:schemeClr val="lt1"/>
          </a:soli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2" name="Google Shape;92;p13"/>
          <p:cNvCxnSpPr/>
          <p:nvPr/>
        </p:nvCxnSpPr>
        <p:spPr>
          <a:xfrm>
            <a:off x="675860" y="420037"/>
            <a:ext cx="0" cy="1269615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93" name="Google Shape;93;p13"/>
          <p:cNvCxnSpPr/>
          <p:nvPr/>
        </p:nvCxnSpPr>
        <p:spPr>
          <a:xfrm flipH="1" rot="10800000">
            <a:off x="675856" y="1430777"/>
            <a:ext cx="586409" cy="251186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94" name="Google Shape;94;p13"/>
          <p:cNvCxnSpPr/>
          <p:nvPr/>
        </p:nvCxnSpPr>
        <p:spPr>
          <a:xfrm>
            <a:off x="1262272" y="1421776"/>
            <a:ext cx="586406" cy="250943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95" name="Google Shape;95;p13"/>
          <p:cNvCxnSpPr/>
          <p:nvPr/>
        </p:nvCxnSpPr>
        <p:spPr>
          <a:xfrm rot="10800000">
            <a:off x="1848678" y="420037"/>
            <a:ext cx="0" cy="1257082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96" name="Google Shape;96;p13"/>
          <p:cNvCxnSpPr/>
          <p:nvPr/>
        </p:nvCxnSpPr>
        <p:spPr>
          <a:xfrm rot="10800000">
            <a:off x="675860" y="420037"/>
            <a:ext cx="1172818" cy="0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97" name="Google Shape;97;p13"/>
          <p:cNvSpPr txBox="1"/>
          <p:nvPr/>
        </p:nvSpPr>
        <p:spPr>
          <a:xfrm>
            <a:off x="675860" y="357282"/>
            <a:ext cx="117281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8</a:t>
            </a:r>
            <a:r>
              <a:rPr b="1" baseline="30000" lang="en-US" sz="3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th</a:t>
            </a:r>
            <a:r>
              <a:rPr b="1" lang="en-US" sz="3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686754" y="720987"/>
            <a:ext cx="1172818" cy="800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Grade</a:t>
            </a:r>
            <a:endParaRPr b="1" sz="24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2146050" y="1053300"/>
            <a:ext cx="42912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2024 – 2025</a:t>
            </a:r>
            <a:endParaRPr b="1" sz="2500"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00" name="Google Shape;100;p13"/>
          <p:cNvCxnSpPr/>
          <p:nvPr/>
        </p:nvCxnSpPr>
        <p:spPr>
          <a:xfrm>
            <a:off x="5373338" y="1862446"/>
            <a:ext cx="0" cy="7925223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101" name="Google Shape;101;p13"/>
          <p:cNvCxnSpPr/>
          <p:nvPr/>
        </p:nvCxnSpPr>
        <p:spPr>
          <a:xfrm>
            <a:off x="447375" y="3696475"/>
            <a:ext cx="4905151" cy="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102" name="Google Shape;102;p13"/>
          <p:cNvSpPr txBox="1"/>
          <p:nvPr/>
        </p:nvSpPr>
        <p:spPr>
          <a:xfrm>
            <a:off x="414700" y="1726400"/>
            <a:ext cx="3172800" cy="831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Mr. Mills</a:t>
            </a:r>
            <a:endParaRPr sz="48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605100" y="2594150"/>
            <a:ext cx="3155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hlink"/>
                </a:solidFill>
                <a:latin typeface="Poppins"/>
                <a:ea typeface="Poppins"/>
                <a:cs typeface="Poppins"/>
                <a:sym typeface="Poppins"/>
                <a:hlinkClick r:id="rId3"/>
              </a:rPr>
              <a:t>alan.mills@usd497.org</a:t>
            </a:r>
            <a:endParaRPr sz="1800"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04" name="Google Shape;104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>
            <a:off x="261134" y="2632462"/>
            <a:ext cx="341378" cy="262078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3"/>
          <p:cNvSpPr txBox="1"/>
          <p:nvPr/>
        </p:nvSpPr>
        <p:spPr>
          <a:xfrm>
            <a:off x="323620" y="6758675"/>
            <a:ext cx="49416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CLASS MATERIALS</a:t>
            </a:r>
            <a:endParaRPr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1072599" y="7634775"/>
            <a:ext cx="18570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Char char="•"/>
            </a:pP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iPad</a:t>
            </a:r>
            <a:endParaRPr b="1" sz="16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Char char="•"/>
            </a:pP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Library book</a:t>
            </a:r>
            <a:endParaRPr b="1" sz="16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Char char="•"/>
            </a:pP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Headphones</a:t>
            </a:r>
            <a:endParaRPr b="1" sz="16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276225" y="8732175"/>
            <a:ext cx="5139000" cy="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**</a:t>
            </a:r>
            <a:r>
              <a:rPr b="1"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PLEASE </a:t>
            </a:r>
            <a:r>
              <a:rPr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bring </a:t>
            </a:r>
            <a:r>
              <a:rPr b="1" lang="en-US">
                <a:solidFill>
                  <a:srgbClr val="0000FF"/>
                </a:solidFill>
                <a:latin typeface="Poppins"/>
                <a:ea typeface="Poppins"/>
                <a:cs typeface="Poppins"/>
                <a:sym typeface="Poppins"/>
              </a:rPr>
              <a:t>everything</a:t>
            </a:r>
            <a:r>
              <a:rPr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on this list to class every day!</a:t>
            </a:r>
            <a:endParaRPr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**HOMEWORK:</a:t>
            </a:r>
            <a:r>
              <a:rPr b="1" lang="en-US">
                <a:solidFill>
                  <a:srgbClr val="FF0000"/>
                </a:solidFill>
                <a:latin typeface="Poppins"/>
                <a:ea typeface="Poppins"/>
                <a:cs typeface="Poppins"/>
                <a:sym typeface="Poppins"/>
              </a:rPr>
              <a:t> IF you stay focused IN CLASS and STUDENT SUCCESS to complete the assignments given, you will rarely have homework. </a:t>
            </a:r>
            <a:endParaRPr b="1">
              <a:solidFill>
                <a:srgbClr val="FF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301850" y="3187725"/>
            <a:ext cx="4941600" cy="7080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9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Participation is the KEY</a:t>
            </a:r>
            <a:endParaRPr b="1" sz="29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436300" y="3895525"/>
            <a:ext cx="2142000" cy="26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Social Studies is, by nature, a class in which there should be talking and discussion.  I encourage students to speak up, ask and answer questions, and present their thoughts about the topics we are exploring.</a:t>
            </a:r>
            <a:endParaRPr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5397424" y="1829173"/>
            <a:ext cx="204958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GRADES</a:t>
            </a:r>
            <a:endParaRPr sz="36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2771775" y="7618425"/>
            <a:ext cx="21954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Char char="•"/>
            </a:pP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Spiral </a:t>
            </a: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Notebook</a:t>
            </a:r>
            <a:endParaRPr>
              <a:latin typeface="Poppins"/>
              <a:ea typeface="Poppins"/>
              <a:cs typeface="Poppins"/>
              <a:sym typeface="Poppins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Char char="•"/>
            </a:pP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Pencils/Pens</a:t>
            </a:r>
            <a:endParaRPr b="1" sz="16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Char char="•"/>
            </a:pPr>
            <a:r>
              <a:rPr b="1" lang="en-US"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Highlighters</a:t>
            </a:r>
            <a:endParaRPr b="1" sz="16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12" name="Google Shape;112;p13"/>
          <p:cNvCxnSpPr/>
          <p:nvPr/>
        </p:nvCxnSpPr>
        <p:spPr>
          <a:xfrm>
            <a:off x="343831" y="6558881"/>
            <a:ext cx="4901100" cy="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113" name="Google Shape;113;p13"/>
          <p:cNvSpPr/>
          <p:nvPr/>
        </p:nvSpPr>
        <p:spPr>
          <a:xfrm>
            <a:off x="5415343" y="2401274"/>
            <a:ext cx="2056355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Make sure to keep up with your grade on </a:t>
            </a:r>
            <a:r>
              <a:rPr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PowerSchool</a:t>
            </a:r>
            <a:r>
              <a:rPr lang="en-US" sz="1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as it is updated </a:t>
            </a:r>
            <a:r>
              <a:rPr lang="en-US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often</a:t>
            </a:r>
            <a:r>
              <a:rPr lang="en-US" sz="1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!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5397425" y="5410575"/>
            <a:ext cx="2049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Work:</a:t>
            </a:r>
            <a:endParaRPr sz="36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5491550" y="5906475"/>
            <a:ext cx="19803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100">
              <a:solidFill>
                <a:srgbClr val="FF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100">
              <a:solidFill>
                <a:srgbClr val="FF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100">
              <a:solidFill>
                <a:srgbClr val="FF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100">
              <a:solidFill>
                <a:srgbClr val="FF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100">
              <a:solidFill>
                <a:srgbClr val="FF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100">
                <a:solidFill>
                  <a:srgbClr val="FF0000"/>
                </a:solidFill>
                <a:latin typeface="Poppins"/>
                <a:ea typeface="Poppins"/>
                <a:cs typeface="Poppins"/>
                <a:sym typeface="Poppins"/>
              </a:rPr>
              <a:t>Students will be learning the following skills this year:</a:t>
            </a:r>
            <a:endParaRPr b="1" i="1" sz="1100">
              <a:solidFill>
                <a:srgbClr val="FF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American History:</a:t>
            </a:r>
            <a:r>
              <a:rPr i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i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Colonial America, Revolution, Founding Documents, Early America, Growing Republic, Westward Expansion, Civil War, Reconstruction</a:t>
            </a:r>
            <a:endParaRPr i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16" name="Google Shape;11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52525" y="3895525"/>
            <a:ext cx="2636099" cy="2636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3" title="Points scored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15349" y="3992448"/>
            <a:ext cx="2314677" cy="1431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450676" y="1829175"/>
            <a:ext cx="1794250" cy="13070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3" name="Google Shape;123;p14"/>
          <p:cNvCxnSpPr/>
          <p:nvPr/>
        </p:nvCxnSpPr>
        <p:spPr>
          <a:xfrm>
            <a:off x="2234575" y="3093681"/>
            <a:ext cx="41700" cy="664080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124" name="Google Shape;124;p14"/>
          <p:cNvCxnSpPr/>
          <p:nvPr/>
        </p:nvCxnSpPr>
        <p:spPr>
          <a:xfrm flipH="1" rot="10800000">
            <a:off x="554715" y="3047570"/>
            <a:ext cx="6872400" cy="270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125" name="Google Shape;125;p14"/>
          <p:cNvSpPr txBox="1"/>
          <p:nvPr/>
        </p:nvSpPr>
        <p:spPr>
          <a:xfrm>
            <a:off x="370516" y="273395"/>
            <a:ext cx="700377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In Class Procedures</a:t>
            </a:r>
            <a:endParaRPr sz="10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id="126" name="Google Shape;12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93869" y="627338"/>
            <a:ext cx="2759963" cy="158441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7" name="Google Shape;127;p14"/>
          <p:cNvCxnSpPr/>
          <p:nvPr/>
        </p:nvCxnSpPr>
        <p:spPr>
          <a:xfrm flipH="1" rot="10800000">
            <a:off x="2325208" y="7860460"/>
            <a:ext cx="4928700" cy="360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grpSp>
        <p:nvGrpSpPr>
          <p:cNvPr id="128" name="Google Shape;128;p14"/>
          <p:cNvGrpSpPr/>
          <p:nvPr/>
        </p:nvGrpSpPr>
        <p:grpSpPr>
          <a:xfrm>
            <a:off x="783192" y="691475"/>
            <a:ext cx="6070499" cy="708064"/>
            <a:chOff x="1779" y="-240036"/>
            <a:chExt cx="6070499" cy="867300"/>
          </a:xfrm>
        </p:grpSpPr>
        <p:sp>
          <p:nvSpPr>
            <p:cNvPr id="129" name="Google Shape;129;p14"/>
            <p:cNvSpPr/>
            <p:nvPr/>
          </p:nvSpPr>
          <p:spPr>
            <a:xfrm>
              <a:off x="1779" y="-240036"/>
              <a:ext cx="2168100" cy="867300"/>
            </a:xfrm>
            <a:prstGeom prst="chevron">
              <a:avLst>
                <a:gd fmla="val 50000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4"/>
            <p:cNvSpPr txBox="1"/>
            <p:nvPr/>
          </p:nvSpPr>
          <p:spPr>
            <a:xfrm>
              <a:off x="435379" y="-240036"/>
              <a:ext cx="1300800" cy="86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000" lIns="72000" spcFirstLastPara="1" rIns="24000" wrap="square" tIns="24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600">
                  <a:solidFill>
                    <a:schemeClr val="lt1"/>
                  </a:solidFill>
                </a:rPr>
                <a:t>Please arrive on time!</a:t>
              </a:r>
              <a:endParaRPr sz="1200"/>
            </a:p>
          </p:txBody>
        </p:sp>
        <p:sp>
          <p:nvSpPr>
            <p:cNvPr id="131" name="Google Shape;131;p14"/>
            <p:cNvSpPr/>
            <p:nvPr/>
          </p:nvSpPr>
          <p:spPr>
            <a:xfrm>
              <a:off x="1952978" y="-240036"/>
              <a:ext cx="2168100" cy="867300"/>
            </a:xfrm>
            <a:prstGeom prst="chevron">
              <a:avLst>
                <a:gd fmla="val 50000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4"/>
            <p:cNvSpPr txBox="1"/>
            <p:nvPr/>
          </p:nvSpPr>
          <p:spPr>
            <a:xfrm>
              <a:off x="2386587" y="-240034"/>
              <a:ext cx="1300800" cy="86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000" lIns="72000" spcFirstLastPara="1" rIns="24000" wrap="square" tIns="24000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600">
                  <a:solidFill>
                    <a:schemeClr val="lt1"/>
                  </a:solidFill>
                </a:rPr>
                <a:t>Find your seat before the Bell</a:t>
              </a:r>
              <a:endParaRPr sz="1300"/>
            </a:p>
          </p:txBody>
        </p:sp>
        <p:sp>
          <p:nvSpPr>
            <p:cNvPr id="133" name="Google Shape;133;p14"/>
            <p:cNvSpPr/>
            <p:nvPr/>
          </p:nvSpPr>
          <p:spPr>
            <a:xfrm>
              <a:off x="3904178" y="-240036"/>
              <a:ext cx="2168100" cy="867300"/>
            </a:xfrm>
            <a:prstGeom prst="chevron">
              <a:avLst>
                <a:gd fmla="val 50000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4"/>
            <p:cNvSpPr txBox="1"/>
            <p:nvPr/>
          </p:nvSpPr>
          <p:spPr>
            <a:xfrm>
              <a:off x="4337787" y="-240036"/>
              <a:ext cx="1538700" cy="86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000" lIns="72000" spcFirstLastPara="1" rIns="24000" wrap="square" tIns="24000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700">
                  <a:solidFill>
                    <a:schemeClr val="lt1"/>
                  </a:solidFill>
                </a:rPr>
                <a:t>iPads</a:t>
              </a:r>
              <a:r>
                <a:rPr lang="en-US" sz="1700">
                  <a:solidFill>
                    <a:schemeClr val="lt1"/>
                  </a:solidFill>
                </a:rPr>
                <a:t> closed</a:t>
              </a:r>
              <a:endParaRPr sz="1100"/>
            </a:p>
          </p:txBody>
        </p:sp>
      </p:grpSp>
      <p:sp>
        <p:nvSpPr>
          <p:cNvPr id="135" name="Google Shape;135;p14"/>
          <p:cNvSpPr/>
          <p:nvPr/>
        </p:nvSpPr>
        <p:spPr>
          <a:xfrm>
            <a:off x="2370125" y="3047550"/>
            <a:ext cx="5244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EXPECTATIONS</a:t>
            </a:r>
            <a:endParaRPr sz="28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cxnSp>
        <p:nvCxnSpPr>
          <p:cNvPr id="136" name="Google Shape;136;p14"/>
          <p:cNvCxnSpPr/>
          <p:nvPr/>
        </p:nvCxnSpPr>
        <p:spPr>
          <a:xfrm flipH="1" rot="10800000">
            <a:off x="231500" y="9706500"/>
            <a:ext cx="7022400" cy="900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graphicFrame>
        <p:nvGraphicFramePr>
          <p:cNvPr id="137" name="Google Shape;137;p14"/>
          <p:cNvGraphicFramePr/>
          <p:nvPr/>
        </p:nvGraphicFramePr>
        <p:xfrm>
          <a:off x="2445463" y="3656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{59CB715C-24C3-4883-9F25-8F8A28A22885}</a:tableStyleId>
              </a:tblPr>
              <a:tblGrid>
                <a:gridCol w="2426950"/>
                <a:gridCol w="2426950"/>
              </a:tblGrid>
              <a:tr h="1949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 Expect of You</a:t>
                      </a:r>
                      <a:endParaRPr sz="1200">
                        <a:solidFill>
                          <a:srgbClr val="FFFFFF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rgbClr val="FFFFF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You Can Expect of Me</a:t>
                      </a:r>
                      <a:endParaRPr sz="1200">
                        <a:solidFill>
                          <a:srgbClr val="FFFFFF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</a:tr>
              <a:tr h="751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expect you to be </a:t>
                      </a:r>
                      <a:r>
                        <a:rPr b="1"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kind</a:t>
                      </a: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to everyone.</a:t>
                      </a:r>
                      <a:endParaRPr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will be </a:t>
                      </a:r>
                      <a:r>
                        <a:rPr b="1"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kind</a:t>
                      </a: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to everyone.  I may have to be firm, but I will not be unkind.</a:t>
                      </a:r>
                      <a:endParaRPr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1120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expect you to come to class </a:t>
                      </a:r>
                      <a:r>
                        <a:rPr b="1"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prepared</a:t>
                      </a: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. We all have bad days, and I do not expect perfection, but this</a:t>
                      </a:r>
                      <a:r>
                        <a:rPr i="1"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is </a:t>
                      </a: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school and you will need to be ready to roll! </a:t>
                      </a:r>
                      <a:endParaRPr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will have the classroom and the lesson </a:t>
                      </a:r>
                      <a:r>
                        <a:rPr b="1"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prepared</a:t>
                      </a: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.</a:t>
                      </a:r>
                      <a:endParaRPr sz="11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98450" lvl="0" marL="6858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Poppins"/>
                        <a:buChar char="●"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Agenda on the board</a:t>
                      </a:r>
                      <a:endParaRPr sz="11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98450" lvl="0" marL="6858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Poppins"/>
                        <a:buChar char="●"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Materials prepared</a:t>
                      </a:r>
                      <a:endParaRPr sz="11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98450" lvl="0" marL="6858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Poppins"/>
                        <a:buChar char="●"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Lesson ready</a:t>
                      </a:r>
                      <a:endParaRPr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5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expect you to be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respectfu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l of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all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people and property.</a:t>
                      </a:r>
                      <a:endParaRPr sz="1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will be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respectful 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toward all people and property.</a:t>
                      </a:r>
                      <a:endParaRPr sz="1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expect you to be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responsible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about your work. Homework, unless otherwise explained, is due the next day.</a:t>
                      </a:r>
                      <a:endParaRPr sz="1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will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be responsible 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and get your work graded and returned to you in a timely manner.</a:t>
                      </a:r>
                      <a:endParaRPr sz="1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expect you to look out for the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safety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of yourself and those around you, physical and otherwise.</a:t>
                      </a:r>
                      <a:endParaRPr sz="1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 will look out for the </a:t>
                      </a:r>
                      <a:r>
                        <a:rPr b="1"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safety </a:t>
                      </a:r>
                      <a:r>
                        <a:rPr lang="en-US" sz="11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of everyone in my class and on my team.</a:t>
                      </a:r>
                      <a:endParaRPr sz="11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8" name="Google Shape;138;p14"/>
          <p:cNvSpPr/>
          <p:nvPr/>
        </p:nvSpPr>
        <p:spPr>
          <a:xfrm>
            <a:off x="2490275" y="7827883"/>
            <a:ext cx="5003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iPads</a:t>
            </a:r>
            <a:endParaRPr sz="300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39" name="Google Shape;139;p14"/>
          <p:cNvSpPr txBox="1"/>
          <p:nvPr/>
        </p:nvSpPr>
        <p:spPr>
          <a:xfrm>
            <a:off x="2370575" y="8343975"/>
            <a:ext cx="50037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You will all have an iPad assigned to you for school use. Please be sure to take good care of your iPad and charge it each night. </a:t>
            </a: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You are expected to use it appropriately at all times. 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Failure to do this will result in contact with your parents and an office referral. </a:t>
            </a:r>
            <a:endParaRPr sz="1200"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40" name="Google Shape;14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4800" y="3311175"/>
            <a:ext cx="1929775" cy="2070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1" name="Google Shape;141;p14"/>
          <p:cNvCxnSpPr/>
          <p:nvPr/>
        </p:nvCxnSpPr>
        <p:spPr>
          <a:xfrm flipH="1" rot="10800000">
            <a:off x="371475" y="5467275"/>
            <a:ext cx="1838400" cy="9600"/>
          </a:xfrm>
          <a:prstGeom prst="straightConnector1">
            <a:avLst/>
          </a:prstGeom>
          <a:noFill/>
          <a:ln cap="rnd" cmpd="sng" w="9525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</p:cxnSp>
      <p:sp>
        <p:nvSpPr>
          <p:cNvPr id="142" name="Google Shape;142;p14"/>
          <p:cNvSpPr/>
          <p:nvPr/>
        </p:nvSpPr>
        <p:spPr>
          <a:xfrm>
            <a:off x="76200" y="5465675"/>
            <a:ext cx="2224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GOOGLE</a:t>
            </a:r>
            <a:endParaRPr sz="24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CLASSROOM</a:t>
            </a:r>
            <a:endParaRPr sz="24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143" name="Google Shape;143;p14"/>
          <p:cNvSpPr txBox="1"/>
          <p:nvPr/>
        </p:nvSpPr>
        <p:spPr>
          <a:xfrm>
            <a:off x="142875" y="6153225"/>
            <a:ext cx="2143200" cy="1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Since you are in Middle School, it is  </a:t>
            </a:r>
            <a:r>
              <a:rPr b="1" lang="en-US" sz="1100" u="sng">
                <a:solidFill>
                  <a:schemeClr val="hlink"/>
                </a:solidFill>
                <a:latin typeface="Poppins"/>
                <a:ea typeface="Poppins"/>
                <a:cs typeface="Poppins"/>
                <a:sym typeface="Poppins"/>
                <a:hlinkClick r:id="rId5"/>
              </a:rPr>
              <a:t>imperative 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that you </a:t>
            </a: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check Google Classroom every day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It is where all work will be posted. Here are a few tips: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Poppins"/>
              <a:buAutoNum type="arabicPeriod"/>
            </a:pP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Look for </a:t>
            </a: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announcements</a:t>
            </a: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and discussions 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in the STREAM.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Poppins"/>
              <a:buAutoNum type="arabicPeriod"/>
            </a:pP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For </a:t>
            </a: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assignments, 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head to the </a:t>
            </a:r>
            <a:r>
              <a:rPr b="1" lang="en-US" sz="1100">
                <a:solidFill>
                  <a:srgbClr val="FF0000"/>
                </a:solidFill>
                <a:latin typeface="Poppins"/>
                <a:ea typeface="Poppins"/>
                <a:cs typeface="Poppins"/>
                <a:sym typeface="Poppins"/>
              </a:rPr>
              <a:t>CLASSWORK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section.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Poppins"/>
              <a:buAutoNum type="arabicPeriod"/>
            </a:pP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When you finish an assignment, </a:t>
            </a:r>
            <a:r>
              <a:rPr b="1"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you must press the TURN IN button. </a:t>
            </a:r>
            <a:r>
              <a:rPr lang="en-US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 can’t grade it if you don’t turn it in!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44" name="Google Shape;144;p14"/>
          <p:cNvGrpSpPr/>
          <p:nvPr/>
        </p:nvGrpSpPr>
        <p:grpSpPr>
          <a:xfrm>
            <a:off x="783192" y="2139275"/>
            <a:ext cx="6070499" cy="708064"/>
            <a:chOff x="1779" y="-240036"/>
            <a:chExt cx="6070499" cy="867300"/>
          </a:xfrm>
        </p:grpSpPr>
        <p:sp>
          <p:nvSpPr>
            <p:cNvPr id="145" name="Google Shape;145;p14"/>
            <p:cNvSpPr/>
            <p:nvPr/>
          </p:nvSpPr>
          <p:spPr>
            <a:xfrm>
              <a:off x="1779" y="-240036"/>
              <a:ext cx="2168100" cy="867300"/>
            </a:xfrm>
            <a:prstGeom prst="chevron">
              <a:avLst>
                <a:gd fmla="val 50000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4"/>
            <p:cNvSpPr txBox="1"/>
            <p:nvPr/>
          </p:nvSpPr>
          <p:spPr>
            <a:xfrm>
              <a:off x="435379" y="-240036"/>
              <a:ext cx="1300800" cy="86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000" lIns="72000" spcFirstLastPara="1" rIns="24000" wrap="square" tIns="24000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500">
                  <a:solidFill>
                    <a:schemeClr val="lt1"/>
                  </a:solidFill>
                </a:rPr>
                <a:t>Fill out your planner</a:t>
              </a:r>
              <a:endParaRPr sz="1200"/>
            </a:p>
          </p:txBody>
        </p:sp>
        <p:sp>
          <p:nvSpPr>
            <p:cNvPr id="147" name="Google Shape;147;p14"/>
            <p:cNvSpPr/>
            <p:nvPr/>
          </p:nvSpPr>
          <p:spPr>
            <a:xfrm>
              <a:off x="1952978" y="-240036"/>
              <a:ext cx="2168100" cy="867300"/>
            </a:xfrm>
            <a:prstGeom prst="chevron">
              <a:avLst>
                <a:gd fmla="val 50000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4"/>
            <p:cNvSpPr txBox="1"/>
            <p:nvPr/>
          </p:nvSpPr>
          <p:spPr>
            <a:xfrm>
              <a:off x="2386587" y="-240036"/>
              <a:ext cx="1461300" cy="86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000" lIns="72000" spcFirstLastPara="1" rIns="24000" wrap="square" tIns="24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700">
                  <a:solidFill>
                    <a:schemeClr val="lt1"/>
                  </a:solidFill>
                </a:rPr>
                <a:t>Mindfulness</a:t>
              </a:r>
              <a:endParaRPr sz="1300"/>
            </a:p>
          </p:txBody>
        </p:sp>
        <p:sp>
          <p:nvSpPr>
            <p:cNvPr id="149" name="Google Shape;149;p14"/>
            <p:cNvSpPr/>
            <p:nvPr/>
          </p:nvSpPr>
          <p:spPr>
            <a:xfrm>
              <a:off x="3904178" y="-240036"/>
              <a:ext cx="2168100" cy="867300"/>
            </a:xfrm>
            <a:prstGeom prst="chevron">
              <a:avLst>
                <a:gd fmla="val 50000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4"/>
            <p:cNvSpPr txBox="1"/>
            <p:nvPr/>
          </p:nvSpPr>
          <p:spPr>
            <a:xfrm>
              <a:off x="4337778" y="-240036"/>
              <a:ext cx="1300800" cy="86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000" lIns="72000" spcFirstLastPara="1" rIns="24000" wrap="square" tIns="24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500">
                  <a:solidFill>
                    <a:schemeClr val="lt1"/>
                  </a:solidFill>
                </a:rPr>
                <a:t>Be an active participant</a:t>
              </a:r>
              <a:endParaRPr sz="11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